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7" r:id="rId2"/>
    <p:sldId id="2539" r:id="rId3"/>
    <p:sldId id="2541" r:id="rId4"/>
    <p:sldId id="2542" r:id="rId5"/>
    <p:sldId id="2543" r:id="rId6"/>
    <p:sldId id="2544" r:id="rId7"/>
    <p:sldId id="2545" r:id="rId8"/>
    <p:sldId id="2561" r:id="rId9"/>
    <p:sldId id="2546" r:id="rId10"/>
    <p:sldId id="2547" r:id="rId11"/>
    <p:sldId id="2548" r:id="rId12"/>
    <p:sldId id="2549" r:id="rId13"/>
    <p:sldId id="2570" r:id="rId14"/>
    <p:sldId id="2572" r:id="rId15"/>
    <p:sldId id="2550" r:id="rId16"/>
    <p:sldId id="2552" r:id="rId17"/>
    <p:sldId id="2553" r:id="rId18"/>
    <p:sldId id="2566" r:id="rId19"/>
    <p:sldId id="2567" r:id="rId20"/>
    <p:sldId id="2554" r:id="rId21"/>
    <p:sldId id="2556" r:id="rId22"/>
    <p:sldId id="2569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bin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in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bin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bin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in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bin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91689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19.3　正方形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8" name="yt_shape_11658"/>
          <p:cNvSpPr txBox="1"/>
          <p:nvPr/>
        </p:nvSpPr>
        <p:spPr>
          <a:xfrm>
            <a:off x="540119" y="126885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08b4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83cf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一定等于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659" name="yt_table_11659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501555"/>
              </p:ext>
            </p:extLst>
          </p:nvPr>
        </p:nvGraphicFramePr>
        <p:xfrm>
          <a:off x="540085" y="2981631"/>
          <a:ext cx="6983730" cy="1097280"/>
        </p:xfrm>
        <a:graphic>
          <a:graphicData uri="http://schemas.openxmlformats.org/drawingml/2006/table">
            <a:tbl>
              <a:tblPr/>
              <a:tblGrid>
                <a:gridCol w="3856355">
                  <a:extLst>
                    <a:ext uri="{9D8B030D-6E8A-4147-A177-3AD203B41FA5}">
                      <a16:colId xmlns:a16="http://schemas.microsoft.com/office/drawing/2014/main" val="10178"/>
                    </a:ext>
                  </a:extLst>
                </a:gridCol>
                <a:gridCol w="3127375">
                  <a:extLst>
                    <a:ext uri="{9D8B030D-6E8A-4147-A177-3AD203B41FA5}">
                      <a16:colId xmlns:a16="http://schemas.microsoft.com/office/drawing/2014/main" val="10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－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－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－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α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4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2DB5E532-B42D-41EE-3199-E4BC43E18D11}"/>
              </a:ext>
            </a:extLst>
          </p:cNvPr>
          <p:cNvSpPr txBox="1"/>
          <p:nvPr/>
        </p:nvSpPr>
        <p:spPr>
          <a:xfrm>
            <a:off x="5841258" y="231932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5" name="yt_shape_11654" title="H_237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89714" y="2568681"/>
            <a:ext cx="2605150" cy="3020460"/>
            <a:chOff x="0" y="0"/>
            <a:chExt cx="2605150" cy="3020460"/>
          </a:xfrm>
        </p:grpSpPr>
        <p:pic>
          <p:nvPicPr>
            <p:cNvPr id="6" name="yt_image_11654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05150" cy="2430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1656" descr="{&quot;rangeId&quot;:0,&quot;IgnoreLineSpacing&quot;:1}"/>
            <p:cNvSpPr txBox="1"/>
            <p:nvPr/>
          </p:nvSpPr>
          <p:spPr>
            <a:xfrm>
              <a:off x="274102" y="24664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1" name="yt_shape_11661"/>
          <p:cNvSpPr txBox="1"/>
          <p:nvPr/>
        </p:nvSpPr>
        <p:spPr>
          <a:xfrm>
            <a:off x="540119" y="875571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913ec,isEnd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5fd34,isEnd"/>
              </a:rPr>
              <a:t>的面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积为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662" name="yt_shape_11662" title="H_226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79687" y="2594350"/>
            <a:ext cx="2765975" cy="2882348"/>
            <a:chOff x="0" y="0"/>
            <a:chExt cx="2765975" cy="2882348"/>
          </a:xfrm>
        </p:grpSpPr>
        <p:pic>
          <p:nvPicPr>
            <p:cNvPr id="2" name="yt_image_11662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65975" cy="2292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664" name="yt_shape_11664" descr="{&quot;rangeId&quot;:0,&quot;IgnoreLineSpacing&quot;:1}"/>
            <p:cNvSpPr txBox="1"/>
            <p:nvPr/>
          </p:nvSpPr>
          <p:spPr>
            <a:xfrm>
              <a:off x="354515" y="23283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CE3E49F-F5AE-1D7E-7B10-67531948B4B5}"/>
              </a:ext>
            </a:extLst>
          </p:cNvPr>
          <p:cNvSpPr txBox="1"/>
          <p:nvPr/>
        </p:nvSpPr>
        <p:spPr>
          <a:xfrm>
            <a:off x="4593483" y="1926045"/>
            <a:ext cx="1070865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11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6" name="yt_shape_11666"/>
          <p:cNvSpPr txBox="1"/>
          <p:nvPr/>
        </p:nvSpPr>
        <p:spPr>
          <a:xfrm>
            <a:off x="540119" y="92498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3840"/>
              </a:rPr>
              <a:t>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的延长线上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201b"/>
              </a:rPr>
              <a:t>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的度数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pic>
        <p:nvPicPr>
          <p:cNvPr id="3" name="yt_image_11669" title="H_225.01158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1940" y="3140980"/>
            <a:ext cx="3079907" cy="285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11668"/>
          <p:cNvSpPr txBox="1"/>
          <p:nvPr/>
        </p:nvSpPr>
        <p:spPr>
          <a:xfrm>
            <a:off x="540119" y="548800"/>
            <a:ext cx="11244276" cy="60939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正方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83278"/>
              </a:rPr>
              <a:t>F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pic>
        <p:nvPicPr>
          <p:cNvPr id="4" name="yt_image_11671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6150" y="2108156"/>
            <a:ext cx="2911240" cy="226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yt_shape_3">
            <a:extLst>
              <a:ext uri="{FF2B5EF4-FFF2-40B4-BE49-F238E27FC236}">
                <a16:creationId xmlns:a16="http://schemas.microsoft.com/office/drawing/2014/main" id="{0D2FA467-3256-056B-76C4-D8B109ECA708}"/>
              </a:ext>
            </a:extLst>
          </p:cNvPr>
          <p:cNvSpPr txBox="1"/>
          <p:nvPr/>
        </p:nvSpPr>
        <p:spPr>
          <a:xfrm>
            <a:off x="540119" y="5493447"/>
            <a:ext cx="9648475" cy="55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是等腰直角三角形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°.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  <p:bldP spid="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5" name="yt_image_11675" title="H_225.01158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16175" y="1030793"/>
            <a:ext cx="3079907" cy="285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3" name="yt_shape_11673"/>
          <p:cNvSpPr txBox="1"/>
          <p:nvPr/>
        </p:nvSpPr>
        <p:spPr>
          <a:xfrm>
            <a:off x="540000" y="476795"/>
            <a:ext cx="828431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3" name="yt_shape_11674"/>
          <p:cNvSpPr txBox="1"/>
          <p:nvPr/>
        </p:nvSpPr>
        <p:spPr>
          <a:xfrm>
            <a:off x="540118" y="980830"/>
            <a:ext cx="10596232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7_024c4"/>
              </a:rPr>
              <a:t>为等腰直角三角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DH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FH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0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44288"/>
              </a:rPr>
              <a:t>＝</a:t>
            </a:r>
            <a:r>
              <a:rPr lang="en-US" altLang="zh-CN" sz="30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FM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DN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CN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CN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3bf78"/>
              </a:rPr>
              <a:t>＋</a:t>
            </a:r>
            <a:r>
              <a:rPr lang="en-US" altLang="zh-CN" sz="30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DN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FM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DN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endParaRPr lang="en-US" altLang="zh-CN" sz="3000" b="1" i="1" u="none" smtClean="0">
              <a:solidFill>
                <a:srgbClr val="FF0000"/>
              </a:solidFill>
              <a:effectLst/>
              <a:latin typeface="Times New Roman" pitchFamily="36"/>
              <a:ea typeface="宋体" pitchFamily="36"/>
            </a:endParaRPr>
          </a:p>
          <a:p>
            <a:pPr lvl="0" hangingPunct="0"/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0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FM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≌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△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DN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H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（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A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S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），</a:t>
            </a:r>
            <a:r>
              <a:rPr lang="en-US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lvl="0" hangingPunct="0"/>
            <a:r>
              <a:rPr lang="en-US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4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M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zh-CN" altLang="zh-CN" sz="30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spc="375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endParaRPr lang="en-US" altLang="zh-CN" sz="3000" b="1" spc="375" smtClean="0">
              <a:solidFill>
                <a:srgbClr val="FF0000"/>
              </a:solidFill>
              <a:latin typeface="宋体" pitchFamily="36"/>
              <a:ea typeface="宋体" pitchFamily="36"/>
            </a:endParaRPr>
          </a:p>
          <a:p>
            <a:pPr lvl="0" hangingPunct="0"/>
            <a:r>
              <a:rPr lang="en-US" altLang="zh-CN" sz="3000" b="1" i="1" smtClean="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1" spc="375" smtClean="0">
                <a:solidFill>
                  <a:srgbClr val="FF0000"/>
                </a:solidFill>
                <a:latin typeface="Times New Roman" pitchFamily="36"/>
                <a:ea typeface="宋体" pitchFamily="36"/>
                <a:sym typeface="_⨹_1_9b6ce"/>
              </a:rPr>
              <a:t>E</a:t>
            </a:r>
            <a:r>
              <a:rPr lang="zh-CN" altLang="zh-CN" sz="3000" b="1" spc="375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0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N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4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－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3</a:t>
            </a:r>
            <a:r>
              <a:rPr lang="en-US" altLang="zh-CN" sz="30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endParaRPr lang="zh-CN" altLang="en-US" sz="3000">
              <a:solidFill>
                <a:srgbClr val="FF0000"/>
              </a:solidFill>
            </a:endParaRPr>
          </a:p>
          <a:p>
            <a:pPr algn="l" eaLnBrk="1" latinLnBrk="0" hangingPunct="0">
              <a:lnSpc>
                <a:spcPct val="100000"/>
              </a:lnSpc>
            </a:pPr>
            <a:endParaRPr lang="en-US" altLang="zh-CN" sz="3000" b="1" i="0" u="none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8" name="yt_shape_11678"/>
          <p:cNvSpPr txBox="1"/>
          <p:nvPr/>
        </p:nvSpPr>
        <p:spPr>
          <a:xfrm>
            <a:off x="540119" y="476795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1677" name="yt_image_11677" title="H_40.12496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497449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80" name="yt_shape_11680"/>
          <p:cNvSpPr txBox="1"/>
          <p:nvPr/>
        </p:nvSpPr>
        <p:spPr>
          <a:xfrm>
            <a:off x="3548027" y="1057707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5" name="yt_shape_11681"/>
          <p:cNvSpPr txBox="1"/>
          <p:nvPr/>
        </p:nvSpPr>
        <p:spPr>
          <a:xfrm>
            <a:off x="540119" y="1656281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重庆一中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2e10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eab6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b8b3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一定等于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yt_table_11685_skip" title="H_105.39504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0418216"/>
                  </p:ext>
                </p:extLst>
              </p:nvPr>
            </p:nvGraphicFramePr>
            <p:xfrm>
              <a:off x="540085" y="3954692"/>
              <a:ext cx="7687310" cy="1338517"/>
            </p:xfrm>
            <a:graphic>
              <a:graphicData uri="http://schemas.openxmlformats.org/drawingml/2006/table">
                <a:tbl>
                  <a:tblPr/>
                  <a:tblGrid>
                    <a:gridCol w="3856355">
                      <a:extLst>
                        <a:ext uri="{9D8B030D-6E8A-4147-A177-3AD203B41FA5}">
                          <a16:colId xmlns:a16="http://schemas.microsoft.com/office/drawing/2014/main" val="10186"/>
                        </a:ext>
                      </a:extLst>
                    </a:gridCol>
                    <a:gridCol w="3830955">
                      <a:extLst>
                        <a:ext uri="{9D8B030D-6E8A-4147-A177-3AD203B41FA5}">
                          <a16:colId xmlns:a16="http://schemas.microsoft.com/office/drawing/2014/main" val="1018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α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30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°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－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α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45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°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－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α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45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°</a:t>
                          </a:r>
                          <a:r>
                            <a:rPr lang="zh-CN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α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yt_table_11685_skip" title="H_105.39504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0418216"/>
                  </p:ext>
                </p:extLst>
              </p:nvPr>
            </p:nvGraphicFramePr>
            <p:xfrm>
              <a:off x="540085" y="3954692"/>
              <a:ext cx="7687310" cy="1338517"/>
            </p:xfrm>
            <a:graphic>
              <a:graphicData uri="http://schemas.openxmlformats.org/drawingml/2006/table">
                <a:tbl>
                  <a:tblPr/>
                  <a:tblGrid>
                    <a:gridCol w="3856355">
                      <a:extLst>
                        <a:ext uri="{9D8B030D-6E8A-4147-A177-3AD203B41FA5}">
                          <a16:colId xmlns:a16="http://schemas.microsoft.com/office/drawing/2014/main" val="10186"/>
                        </a:ext>
                      </a:extLst>
                    </a:gridCol>
                    <a:gridCol w="3830955">
                      <a:extLst>
                        <a:ext uri="{9D8B030D-6E8A-4147-A177-3AD203B41FA5}">
                          <a16:colId xmlns:a16="http://schemas.microsoft.com/office/drawing/2014/main" val="10187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α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30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°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－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α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18"/>
                      </a:ext>
                    </a:extLst>
                  </a:tr>
                  <a:tr h="789877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45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°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－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α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l="-100636" t="-90000" b="-192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1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yt_image_11682">
            <a:extLst>
              <a:ext uri="">
                <a16:creationId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02991" y="3334988"/>
            <a:ext cx="2352188" cy="264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52AAF1EE-EC39-5EE9-22C5-62AEE93B7445}"/>
              </a:ext>
            </a:extLst>
          </p:cNvPr>
          <p:cNvSpPr txBox="1"/>
          <p:nvPr/>
        </p:nvSpPr>
        <p:spPr>
          <a:xfrm>
            <a:off x="5892058" y="325539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6" name="yt_shape_11686"/>
          <p:cNvSpPr txBox="1"/>
          <p:nvPr/>
        </p:nvSpPr>
        <p:spPr>
          <a:xfrm>
            <a:off x="540119" y="95814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是正方形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05b9,isEnd"/>
              </a:rPr>
              <a:t>若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的面积等于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1687" name="yt_shape_11687" title="H_257.58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25017" y="2102230"/>
            <a:ext cx="2741965" cy="3271285"/>
            <a:chOff x="0" y="0"/>
            <a:chExt cx="2741965" cy="3271285"/>
          </a:xfrm>
        </p:grpSpPr>
        <p:pic>
          <p:nvPicPr>
            <p:cNvPr id="2" name="yt_image_11687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41965" cy="2681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689" name="yt_shape_11689" descr="{&quot;rangeId&quot;:0,&quot;IgnoreLineSpacing&quot;:1}"/>
            <p:cNvSpPr txBox="1"/>
            <p:nvPr/>
          </p:nvSpPr>
          <p:spPr>
            <a:xfrm>
              <a:off x="228235" y="27172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B36DEC6-A3A0-62B3-5BEB-7E5EC68EE40B}"/>
              </a:ext>
            </a:extLst>
          </p:cNvPr>
          <p:cNvSpPr txBox="1"/>
          <p:nvPr/>
        </p:nvSpPr>
        <p:spPr>
          <a:xfrm>
            <a:off x="8700346" y="1459978"/>
            <a:ext cx="867474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1" name="yt_shape_11691"/>
          <p:cNvSpPr txBox="1"/>
          <p:nvPr/>
        </p:nvSpPr>
        <p:spPr>
          <a:xfrm>
            <a:off x="540119" y="105283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为正方形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e738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1692" name="yt_shape_11692" title="H_232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904195" y="2530059"/>
            <a:ext cx="2584907" cy="2958548"/>
            <a:chOff x="0" y="0"/>
            <a:chExt cx="2584907" cy="2958548"/>
          </a:xfrm>
        </p:grpSpPr>
        <p:pic>
          <p:nvPicPr>
            <p:cNvPr id="2" name="yt_image_11692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84907" cy="2368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694" name="yt_shape_11694" descr="{&quot;rangeId&quot;:0,&quot;IgnoreLineSpacing&quot;:1}"/>
            <p:cNvSpPr txBox="1"/>
            <p:nvPr/>
          </p:nvSpPr>
          <p:spPr>
            <a:xfrm>
              <a:off x="949629" y="2404550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  <p:sp>
        <p:nvSpPr>
          <p:cNvPr id="6" name="yt_shape_11696"/>
          <p:cNvSpPr txBox="1"/>
          <p:nvPr/>
        </p:nvSpPr>
        <p:spPr>
          <a:xfrm>
            <a:off x="540000" y="2215277"/>
            <a:ext cx="492282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7" name="yt_shape_11697"/>
          <p:cNvSpPr txBox="1"/>
          <p:nvPr/>
        </p:nvSpPr>
        <p:spPr>
          <a:xfrm>
            <a:off x="540000" y="2820063"/>
            <a:ext cx="10363606" cy="221599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为正方形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8" name="yt_shape_11698"/>
          <p:cNvSpPr txBox="1"/>
          <p:nvPr/>
        </p:nvSpPr>
        <p:spPr>
          <a:xfrm>
            <a:off x="540119" y="62080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3266"/>
              </a:rPr>
              <a:t>以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为邻边作矩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11699" name="yt_shape_11699" title="H_291.46417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13568" y="1764361"/>
            <a:ext cx="3238547" cy="3701595"/>
            <a:chOff x="0" y="0"/>
            <a:chExt cx="3238547" cy="3701595"/>
          </a:xfrm>
        </p:grpSpPr>
        <p:pic>
          <p:nvPicPr>
            <p:cNvPr id="3" name="yt_image_11699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38547" cy="31115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01" name="yt_shape_11701" descr="{&quot;rangeId&quot;:0,&quot;IgnoreLineSpacing&quot;:1}"/>
            <p:cNvSpPr txBox="1"/>
            <p:nvPr/>
          </p:nvSpPr>
          <p:spPr>
            <a:xfrm>
              <a:off x="476526" y="314759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6" name="yt_shape_11703"/>
          <p:cNvSpPr txBox="1"/>
          <p:nvPr/>
        </p:nvSpPr>
        <p:spPr>
          <a:xfrm>
            <a:off x="540000" y="5416956"/>
            <a:ext cx="647452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DEF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是正方形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4" name="yt_shape_11704"/>
          <p:cNvSpPr txBox="1"/>
          <p:nvPr/>
        </p:nvSpPr>
        <p:spPr>
          <a:xfrm>
            <a:off x="540119" y="47679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过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6d8fc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于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则四边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EMC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为矩形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1705" name="yt_shape_11705"/>
          <p:cNvSpPr txBox="1"/>
          <p:nvPr/>
        </p:nvSpPr>
        <p:spPr>
          <a:xfrm>
            <a:off x="540000" y="1635579"/>
            <a:ext cx="369492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°.</a:t>
            </a:r>
          </a:p>
        </p:txBody>
      </p:sp>
      <p:sp>
        <p:nvSpPr>
          <p:cNvPr id="11706" name="yt_shape_11706"/>
          <p:cNvSpPr txBox="1"/>
          <p:nvPr/>
        </p:nvSpPr>
        <p:spPr>
          <a:xfrm>
            <a:off x="540000" y="2240365"/>
            <a:ext cx="1060546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是正方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对角线上的点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1707" name="yt_shape_11707"/>
          <p:cNvSpPr txBox="1"/>
          <p:nvPr/>
        </p:nvSpPr>
        <p:spPr>
          <a:xfrm>
            <a:off x="540119" y="327158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ae300"/>
              </a:rPr>
              <a:t>－</a:t>
            </a:r>
            <a:r>
              <a:rPr lang="en-US" altLang="zh-CN" sz="36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1708" name="yt_shape_11708"/>
          <p:cNvSpPr txBox="1"/>
          <p:nvPr/>
        </p:nvSpPr>
        <p:spPr>
          <a:xfrm>
            <a:off x="540000" y="4430366"/>
            <a:ext cx="636071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DN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FM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709" name="yt_shape_11709"/>
          <p:cNvSpPr txBox="1"/>
          <p:nvPr/>
        </p:nvSpPr>
        <p:spPr>
          <a:xfrm>
            <a:off x="540000" y="5035152"/>
            <a:ext cx="1001575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9" name="yt_shape_11710"/>
          <p:cNvSpPr txBox="1"/>
          <p:nvPr/>
        </p:nvSpPr>
        <p:spPr>
          <a:xfrm>
            <a:off x="540000" y="5539187"/>
            <a:ext cx="993861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是矩形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矩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是正方形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" name="yt_image_11711" title="H_196.12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0160" y="2024630"/>
            <a:ext cx="3041342" cy="249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04" grpId="0" build="allAtOnce"/>
      <p:bldP spid="11705" grpId="0" build="allAtOnce"/>
      <p:bldP spid="11706" grpId="0" build="allAtOnce"/>
      <p:bldP spid="11707" grpId="0" build="allAtOnce"/>
      <p:bldP spid="11708" grpId="0" build="allAtOnce"/>
      <p:bldP spid="11709" grpId="0" build="allAtOnce"/>
      <p:bldP spid="9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1" name="yt_shape_11601"/>
          <p:cNvSpPr txBox="1"/>
          <p:nvPr/>
        </p:nvSpPr>
        <p:spPr>
          <a:xfrm>
            <a:off x="4393046" y="211517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1600" name="yt_image_11600" title="H_37.75">
            <a:extLst>
              <a:ext uri="">
                <a16:creationId xmlns="" xmlns:a16="http://schemas.microsoft.com/office/drawing/2014/main" xmlns:a14="http://schemas.microsoft.com/office/drawing/2010/main" xmlns:p14="http://schemas.microsoft.com/office/powerpoint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215090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03" name="yt_shape_11603"/>
          <p:cNvSpPr txBox="1"/>
          <p:nvPr/>
        </p:nvSpPr>
        <p:spPr>
          <a:xfrm>
            <a:off x="540000" y="2681004"/>
            <a:ext cx="1064073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正方形具有而菱形不一定具有的性质是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604" name="yt_table_11604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678756"/>
              </p:ext>
            </p:extLst>
          </p:nvPr>
        </p:nvGraphicFramePr>
        <p:xfrm>
          <a:off x="540085" y="3285790"/>
          <a:ext cx="9949180" cy="1097280"/>
        </p:xfrm>
        <a:graphic>
          <a:graphicData uri="http://schemas.openxmlformats.org/drawingml/2006/table">
            <a:tbl>
              <a:tblPr/>
              <a:tblGrid>
                <a:gridCol w="5440680">
                  <a:extLst>
                    <a:ext uri="{9D8B030D-6E8A-4147-A177-3AD203B41FA5}">
                      <a16:colId xmlns:a16="http://schemas.microsoft.com/office/drawing/2014/main" val="10172"/>
                    </a:ext>
                  </a:extLst>
                </a:gridCol>
                <a:gridCol w="4508500">
                  <a:extLst>
                    <a:ext uri="{9D8B030D-6E8A-4147-A177-3AD203B41FA5}">
                      <a16:colId xmlns:a16="http://schemas.microsoft.com/office/drawing/2014/main" val="101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对角线相等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对角线互相平分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对边平行且相等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对角线互相垂直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1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7E71DE1F-85D2-359C-AFBA-E014FAC3CDAD}"/>
              </a:ext>
            </a:extLst>
          </p:cNvPr>
          <p:cNvSpPr txBox="1"/>
          <p:nvPr/>
        </p:nvSpPr>
        <p:spPr>
          <a:xfrm>
            <a:off x="9740039" y="263419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715" name="yt_shape_11715"/>
              <p:cNvSpPr txBox="1"/>
              <p:nvPr/>
            </p:nvSpPr>
            <p:spPr>
              <a:xfrm>
                <a:off x="540119" y="1124840"/>
                <a:ext cx="11492915" cy="116204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②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若正方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的边长为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求正方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0284c"/>
                  </a:rPr>
                  <a:t>形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DEF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的边长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715" name="yt_shape_117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124840"/>
                <a:ext cx="11492915" cy="1162049"/>
              </a:xfrm>
              <a:prstGeom prst="rect">
                <a:avLst/>
              </a:prstGeom>
              <a:blipFill>
                <a:blip r:embed="rId2"/>
                <a:stretch>
                  <a:fillRect l="-2440" t="-10000" b="-2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yt_shape_11699" title="H_291.46417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43401" y="1915663"/>
            <a:ext cx="3238547" cy="3701595"/>
            <a:chOff x="0" y="0"/>
            <a:chExt cx="3238547" cy="3701595"/>
          </a:xfrm>
        </p:grpSpPr>
        <p:pic>
          <p:nvPicPr>
            <p:cNvPr id="5" name="yt_image_11699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238547" cy="31115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1701" descr="{&quot;rangeId&quot;:0,&quot;IgnoreLineSpacing&quot;:1}"/>
            <p:cNvSpPr txBox="1"/>
            <p:nvPr/>
          </p:nvSpPr>
          <p:spPr>
            <a:xfrm>
              <a:off x="476526" y="314759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8" name="yt_shape_11718"/>
          <p:cNvSpPr txBox="1"/>
          <p:nvPr/>
        </p:nvSpPr>
        <p:spPr>
          <a:xfrm>
            <a:off x="540000" y="1116040"/>
            <a:ext cx="1018548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</a:p>
        </p:txBody>
      </p:sp>
      <p:sp>
        <p:nvSpPr>
          <p:cNvPr id="11719" name="yt_shape_11719"/>
          <p:cNvSpPr txBox="1"/>
          <p:nvPr/>
        </p:nvSpPr>
        <p:spPr>
          <a:xfrm>
            <a:off x="540000" y="1720826"/>
            <a:ext cx="1124439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en-US" altLang="zh-CN" sz="30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∴∠</a:t>
            </a:r>
            <a:r>
              <a:rPr lang="en-US" altLang="zh-CN" sz="30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CDG</a:t>
            </a:r>
            <a:r>
              <a:rPr lang="zh-CN" altLang="zh-CN" sz="30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CDE</a:t>
            </a:r>
            <a:r>
              <a:rPr lang="zh-CN" altLang="zh-CN" sz="30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ADE</a:t>
            </a:r>
            <a:r>
              <a:rPr lang="zh-CN" altLang="zh-CN" sz="30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CDE</a:t>
            </a:r>
            <a:r>
              <a:rPr lang="zh-CN" altLang="zh-CN" sz="30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-1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 spc="-1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 spc="-1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spc="-100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即</a:t>
            </a:r>
            <a:r>
              <a:rPr lang="en-US" altLang="zh-CN" sz="3000" b="1" spc="-100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spc="-1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CDG</a:t>
            </a:r>
            <a:r>
              <a:rPr lang="zh-CN" altLang="zh-CN" sz="3000" b="1" spc="-100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000" b="1" spc="-100">
                <a:solidFill>
                  <a:srgbClr val="FF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spc="-1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ADE</a:t>
            </a:r>
            <a:r>
              <a:rPr lang="en-US" altLang="zh-CN" sz="3000" b="1" spc="-100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spc="-100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endParaRPr lang="zh-CN" altLang="zh-CN" sz="3000" b="1" i="0" u="none" spc="-10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sp>
        <p:nvSpPr>
          <p:cNvPr id="11720" name="yt_shape_11720"/>
          <p:cNvSpPr txBox="1"/>
          <p:nvPr/>
        </p:nvSpPr>
        <p:spPr>
          <a:xfrm>
            <a:off x="540000" y="2132910"/>
            <a:ext cx="431688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endParaRPr lang="en-US" altLang="zh-CN" sz="3000" b="1" i="1" u="none">
              <a:solidFill>
                <a:srgbClr val="FF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sp>
        <p:nvSpPr>
          <p:cNvPr id="11721" name="yt_shape_11721"/>
          <p:cNvSpPr txBox="1"/>
          <p:nvPr/>
        </p:nvSpPr>
        <p:spPr>
          <a:xfrm>
            <a:off x="540000" y="2204915"/>
            <a:ext cx="713836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722" name="yt_shape_11722"/>
              <p:cNvSpPr txBox="1"/>
              <p:nvPr/>
            </p:nvSpPr>
            <p:spPr>
              <a:xfrm>
                <a:off x="540000" y="2671124"/>
                <a:ext cx="9334543" cy="60805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DA</a:t>
                </a:r>
                <a:r>
                  <a:rPr lang="en-US" altLang="zh-CN" sz="3000" b="1" i="1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DC</a:t>
                </a:r>
                <a:r>
                  <a:rPr lang="en-US" altLang="zh-CN" sz="3000" b="1" i="1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en-US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  <a:endParaRPr lang="en-US" altLang="zh-CN" sz="30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11722" name="yt_shape_117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671124"/>
                <a:ext cx="9334543" cy="608052"/>
              </a:xfrm>
              <a:prstGeom prst="rect">
                <a:avLst/>
              </a:prstGeom>
              <a:blipFill>
                <a:blip r:embed="rId2"/>
                <a:stretch>
                  <a:fillRect l="-2547" t="-16000" b="-2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24" name="yt_shape_11724"/>
          <p:cNvSpPr txBox="1"/>
          <p:nvPr/>
        </p:nvSpPr>
        <p:spPr>
          <a:xfrm>
            <a:off x="540119" y="328499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45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000" b="1" i="0" u="none" smtClean="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bb2f8"/>
              </a:rPr>
              <a:t>＝</a:t>
            </a:r>
            <a:r>
              <a:rPr lang="en-US" altLang="zh-CN" sz="30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725" name="yt_shape_11725"/>
              <p:cNvSpPr txBox="1"/>
              <p:nvPr/>
            </p:nvSpPr>
            <p:spPr>
              <a:xfrm>
                <a:off x="540119" y="4443774"/>
                <a:ext cx="11492915" cy="121610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000" b="1" i="0" u="none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d2eda"/>
                  </a:rPr>
                  <a:t>＝</a:t>
                </a:r>
                <a:r>
                  <a:rPr lang="en-US" altLang="zh-CN" sz="3000" b="1" i="0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000" b="1" i="0" u="none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endParaRPr lang="zh-CN" altLang="zh-CN" sz="30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11725" name="yt_shape_117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4443774"/>
                <a:ext cx="11492915" cy="1216102"/>
              </a:xfrm>
              <a:prstGeom prst="rect">
                <a:avLst/>
              </a:prstGeom>
              <a:blipFill>
                <a:blip r:embed="rId3"/>
                <a:stretch>
                  <a:fillRect l="-2069" t="-12060" b="-396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yt_shape_11717"/>
          <p:cNvSpPr txBox="1"/>
          <p:nvPr/>
        </p:nvSpPr>
        <p:spPr>
          <a:xfrm>
            <a:off x="540000" y="498837"/>
            <a:ext cx="1014380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DEF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和四边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是正方形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grpSp>
        <p:nvGrpSpPr>
          <p:cNvPr id="10" name="yt_shape_11699" title="H_291.46417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13571" y="2422132"/>
            <a:ext cx="3238547" cy="3701595"/>
            <a:chOff x="0" y="0"/>
            <a:chExt cx="3238547" cy="3701595"/>
          </a:xfrm>
        </p:grpSpPr>
        <p:pic>
          <p:nvPicPr>
            <p:cNvPr id="11" name="yt_image_11699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3238547" cy="31115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yt_shape_11701" descr="{&quot;rangeId&quot;:0,&quot;IgnoreLineSpacing&quot;:1}"/>
            <p:cNvSpPr txBox="1"/>
            <p:nvPr/>
          </p:nvSpPr>
          <p:spPr>
            <a:xfrm>
              <a:off x="476526" y="314759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13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18" grpId="0" build="allAtOnce"/>
      <p:bldP spid="11719" grpId="0" build="allAtOnce"/>
      <p:bldP spid="11720" grpId="0" build="allAtOnce"/>
      <p:bldP spid="11721" grpId="0" build="allAtOnce"/>
      <p:bldP spid="11722" grpId="0" build="allAtOnce"/>
      <p:bldP spid="11724" grpId="0" build="allAtOnce"/>
      <p:bldP spid="11725" grpId="0" build="allAtOnce"/>
      <p:bldP spid="9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9" name="yt_shape_11729"/>
          <p:cNvSpPr txBox="1"/>
          <p:nvPr/>
        </p:nvSpPr>
        <p:spPr>
          <a:xfrm>
            <a:off x="540000" y="755542"/>
            <a:ext cx="374782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连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结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730" name="yt_shape_11730"/>
              <p:cNvSpPr txBox="1"/>
              <p:nvPr/>
            </p:nvSpPr>
            <p:spPr>
              <a:xfrm>
                <a:off x="540000" y="1360328"/>
                <a:ext cx="8552662" cy="63357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𝑪</m:t>
                        </m:r>
                        <m:sSup>
                          <m:sSup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𝑮</m:t>
                            </m:r>
                          </m:e>
                          <m:sup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𝟕𝟐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𝟏𝟖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𝟗𝟎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</p:txBody>
          </p:sp>
        </mc:Choice>
        <mc:Fallback xmlns="">
          <p:sp>
            <p:nvSpPr>
              <p:cNvPr id="11730" name="yt_shape_117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360328"/>
                <a:ext cx="8552662" cy="633571"/>
              </a:xfrm>
              <a:prstGeom prst="rect">
                <a:avLst/>
              </a:prstGeom>
              <a:blipFill>
                <a:blip r:embed="rId2"/>
                <a:stretch>
                  <a:fillRect l="-3279" t="-13462" r="-2352" b="-432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32" name="yt_shape_11732"/>
          <p:cNvSpPr txBox="1"/>
          <p:nvPr/>
        </p:nvSpPr>
        <p:spPr>
          <a:xfrm>
            <a:off x="540000" y="2044687"/>
            <a:ext cx="956992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EF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FG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EG</a:t>
            </a:r>
            <a:r>
              <a:rPr lang="en-US" altLang="zh-CN" sz="3600" b="1" i="0" u="none" baseline="300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733" name="yt_shape_11733"/>
              <p:cNvSpPr txBox="1"/>
              <p:nvPr/>
            </p:nvSpPr>
            <p:spPr>
              <a:xfrm>
                <a:off x="540000" y="2649473"/>
                <a:ext cx="9089540" cy="61189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𝟒𝟓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正方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DEF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G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的边长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𝟒𝟓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733" name="yt_shape_117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649473"/>
                <a:ext cx="9089540" cy="611899"/>
              </a:xfrm>
              <a:prstGeom prst="rect">
                <a:avLst/>
              </a:prstGeom>
              <a:blipFill>
                <a:blip r:embed="rId3"/>
                <a:stretch>
                  <a:fillRect l="-3085" t="-18000" r="-2146" b="-4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yt_image_11711" title="H_196.12495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353" y="3429000"/>
            <a:ext cx="3041342" cy="249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29" grpId="0" build="allAtOnce"/>
      <p:bldP spid="11730" grpId="0" build="allAtOnce"/>
      <p:bldP spid="11732" grpId="0" build="allAtOnce"/>
      <p:bldP spid="1173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6" name="yt_shape_11606"/>
          <p:cNvSpPr txBox="1"/>
          <p:nvPr/>
        </p:nvSpPr>
        <p:spPr>
          <a:xfrm>
            <a:off x="540119" y="98083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湖北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41b54"/>
              </a:rPr>
              <a:t>的对角线上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EFC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为矩形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c3696"/>
              </a:rPr>
              <a:t>的边长为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的长为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	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8</a:t>
            </a:r>
          </a:p>
        </p:txBody>
      </p:sp>
      <p:grpSp>
        <p:nvGrpSpPr>
          <p:cNvPr id="11607" name="yt_shape_11607" title="H_233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24120" y="2673556"/>
            <a:ext cx="3464361" cy="2966485"/>
            <a:chOff x="0" y="0"/>
            <a:chExt cx="3464361" cy="2966485"/>
          </a:xfrm>
        </p:grpSpPr>
        <p:pic>
          <p:nvPicPr>
            <p:cNvPr id="2" name="yt_image_11607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09145" cy="2376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609" name="yt_shape_11609" descr="{&quot;rangeId&quot;:0,&quot;IgnoreLineSpacing&quot;:1}"/>
            <p:cNvSpPr txBox="1"/>
            <p:nvPr/>
          </p:nvSpPr>
          <p:spPr>
            <a:xfrm>
              <a:off x="119" y="2412487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F5E4979C-37D6-AC54-E313-CABC71451E76}"/>
              </a:ext>
            </a:extLst>
          </p:cNvPr>
          <p:cNvSpPr txBox="1"/>
          <p:nvPr/>
        </p:nvSpPr>
        <p:spPr>
          <a:xfrm>
            <a:off x="5784108" y="203130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1" name="yt_shape_11611"/>
          <p:cNvSpPr txBox="1"/>
          <p:nvPr/>
        </p:nvSpPr>
        <p:spPr>
          <a:xfrm>
            <a:off x="540119" y="83682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fb451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b25a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G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AG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ff85f"/>
              </a:rPr>
              <a:t>的度数为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612" name="yt_table_11612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366015"/>
              </p:ext>
            </p:extLst>
          </p:nvPr>
        </p:nvGraphicFramePr>
        <p:xfrm>
          <a:off x="540085" y="3103599"/>
          <a:ext cx="6496686" cy="1097280"/>
        </p:xfrm>
        <a:graphic>
          <a:graphicData uri="http://schemas.openxmlformats.org/drawingml/2006/table">
            <a:tbl>
              <a:tblPr/>
              <a:tblGrid>
                <a:gridCol w="3261043">
                  <a:extLst>
                    <a:ext uri="{9D8B030D-6E8A-4147-A177-3AD203B41FA5}">
                      <a16:colId xmlns:a16="http://schemas.microsoft.com/office/drawing/2014/main" val="10184"/>
                    </a:ext>
                  </a:extLst>
                </a:gridCol>
                <a:gridCol w="3235643">
                  <a:extLst>
                    <a:ext uri="{9D8B030D-6E8A-4147-A177-3AD203B41FA5}">
                      <a16:colId xmlns:a16="http://schemas.microsoft.com/office/drawing/2014/main" val="101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7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F0E1FD78-4F46-403D-571C-84BD75CA4DBD}"/>
              </a:ext>
            </a:extLst>
          </p:cNvPr>
          <p:cNvSpPr txBox="1"/>
          <p:nvPr/>
        </p:nvSpPr>
        <p:spPr>
          <a:xfrm>
            <a:off x="1367683" y="2435934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5" name="yt_shape_11614" title="H_242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036357" y="2660486"/>
            <a:ext cx="2585707" cy="3080785"/>
            <a:chOff x="0" y="0"/>
            <a:chExt cx="2585707" cy="3080785"/>
          </a:xfrm>
        </p:grpSpPr>
        <p:pic>
          <p:nvPicPr>
            <p:cNvPr id="6" name="yt_image_11614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85707" cy="24907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1616" descr="{&quot;rangeId&quot;:0,&quot;IgnoreLineSpacing&quot;:1}"/>
            <p:cNvSpPr txBox="1"/>
            <p:nvPr/>
          </p:nvSpPr>
          <p:spPr>
            <a:xfrm>
              <a:off x="264381" y="25267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8" name="yt_shape_11618"/>
          <p:cNvSpPr txBox="1"/>
          <p:nvPr/>
        </p:nvSpPr>
        <p:spPr>
          <a:xfrm>
            <a:off x="540119" y="920805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湖南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▱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1b7a0,isEnd"/>
              </a:rPr>
              <a:t>请添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加一个条件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                                     </a:t>
            </a:r>
            <a:r>
              <a:rPr sz="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43e99,isEnd"/>
              </a:rPr>
              <a:t>可得出该四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边形是正方形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写出一个即可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</a:t>
            </a:r>
          </a:p>
        </p:txBody>
      </p:sp>
      <p:grpSp>
        <p:nvGrpSpPr>
          <p:cNvPr id="11619" name="yt_shape_11619" title="H_219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99910" y="2852960"/>
            <a:ext cx="3744260" cy="2791860"/>
            <a:chOff x="0" y="0"/>
            <a:chExt cx="3744260" cy="2791860"/>
          </a:xfrm>
        </p:grpSpPr>
        <p:pic>
          <p:nvPicPr>
            <p:cNvPr id="2" name="yt_image_11619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65680" cy="2201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621" name="yt_shape_11621" descr="{&quot;rangeId&quot;:0,&quot;IgnoreLineSpacing&quot;:1}"/>
            <p:cNvSpPr txBox="1"/>
            <p:nvPr/>
          </p:nvSpPr>
          <p:spPr>
            <a:xfrm>
              <a:off x="280018" y="2237862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152875E7-CAB3-1FC7-7ECE-4D883217D726}"/>
              </a:ext>
            </a:extLst>
          </p:cNvPr>
          <p:cNvSpPr txBox="1"/>
          <p:nvPr/>
        </p:nvSpPr>
        <p:spPr>
          <a:xfrm>
            <a:off x="3250458" y="1422639"/>
            <a:ext cx="569664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B</a:t>
            </a:r>
            <a:r>
              <a:rPr kumimoji="0" lang="zh-CN" altLang="zh-CN" sz="36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＝</a:t>
            </a:r>
            <a:r>
              <a:rPr kumimoji="0" lang="en-US" altLang="zh-CN" sz="36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A</a:t>
            </a:r>
            <a:r>
              <a:rPr kumimoji="0" lang="en-US" altLang="zh-CN" sz="36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D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（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答案不唯一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）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3" name="yt_shape_11623"/>
          <p:cNvSpPr txBox="1"/>
          <p:nvPr/>
        </p:nvSpPr>
        <p:spPr>
          <a:xfrm>
            <a:off x="540119" y="540000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e5f83,isEnd"/>
              </a:rPr>
              <a:t>下列说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如果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是矩形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f3d7,isEnd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d136,isEnd"/>
              </a:rPr>
              <a:t>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果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06be1,isEnd"/>
              </a:rPr>
              <a:t>是正方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其中正确的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         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  <p:grpSp>
        <p:nvGrpSpPr>
          <p:cNvPr id="11624" name="yt_shape_11624" title="H_225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384925" y="3212985"/>
            <a:ext cx="2834812" cy="2860123"/>
            <a:chOff x="0" y="0"/>
            <a:chExt cx="2834812" cy="2860123"/>
          </a:xfrm>
        </p:grpSpPr>
        <p:pic>
          <p:nvPicPr>
            <p:cNvPr id="2" name="yt_image_11624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34812" cy="2270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626" name="yt_shape_11626" descr="{&quot;rangeId&quot;:0,&quot;IgnoreLineSpacing&quot;:1}"/>
            <p:cNvSpPr txBox="1"/>
            <p:nvPr/>
          </p:nvSpPr>
          <p:spPr>
            <a:xfrm>
              <a:off x="388933" y="23061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5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14DBEAAE-211D-7D4F-0E85-771471EBFD92}"/>
              </a:ext>
            </a:extLst>
          </p:cNvPr>
          <p:cNvSpPr txBox="1"/>
          <p:nvPr/>
        </p:nvSpPr>
        <p:spPr>
          <a:xfrm>
            <a:off x="4390165" y="2685737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007855" y="3212985"/>
            <a:ext cx="10800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8" name="yt_shape_11628"/>
          <p:cNvSpPr txBox="1"/>
          <p:nvPr/>
        </p:nvSpPr>
        <p:spPr>
          <a:xfrm>
            <a:off x="540000" y="620805"/>
            <a:ext cx="938718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在正方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为其对角线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2" name="yt_image_11629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6006" y="3532755"/>
            <a:ext cx="2088460" cy="244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yt_shape_11633"/>
          <p:cNvSpPr txBox="1"/>
          <p:nvPr/>
        </p:nvSpPr>
        <p:spPr>
          <a:xfrm>
            <a:off x="540119" y="117802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用直尺和圆规完成作图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5bc2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再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上截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取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019c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不写作法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不下结论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7" name="yt_shape_11634"/>
          <p:cNvSpPr txBox="1"/>
          <p:nvPr/>
        </p:nvSpPr>
        <p:spPr>
          <a:xfrm>
            <a:off x="540119" y="2890810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作图如答案图所示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8" name="yt_image_11635" title="H_1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920" y="3501005"/>
            <a:ext cx="2172632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640" name="yt_shape_11640"/>
              <p:cNvSpPr txBox="1"/>
              <p:nvPr/>
            </p:nvSpPr>
            <p:spPr>
              <a:xfrm>
                <a:off x="540120" y="561308"/>
                <a:ext cx="11100266" cy="537538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根据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中作图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求证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2_c3c75,isEnd"/>
                  </a:rPr>
                  <a:t>请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2_c3c75,isEnd"/>
                  </a:rPr>
                  <a:t>完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成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下面的证明过程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证明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平分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∴①</a:t>
                </a:r>
                <a:r>
                  <a:rPr sz="3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</a:t>
                </a:r>
                <a:r>
                  <a:rPr sz="3000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</a:t>
                </a:r>
                <a:r>
                  <a:rPr sz="3000" spc="-100">
                    <a:latin typeface="Times New Roman"/>
                  </a:rPr>
                  <a:t>⁠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与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0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0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0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宋体" panose="02040503050406030204" pitchFamily="72" charset="0"/>
                                <a:ea typeface="宋体" panose="02040503050406030204" pitchFamily="72" charset="0"/>
                              </a:rPr>
                              <m:t>②</m:t>
                            </m:r>
                            <m:bar>
                              <m:barPr>
                                <m:ctrlPr>
                                  <a:rPr lang="en-US" altLang="zh-CN" sz="3000" b="1" i="1">
                                    <a:solidFill>
                                      <a:srgbClr val="01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72" charset="0"/>
                                  </a:rPr>
                                </m:ctrlPr>
                              </m:barP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0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  <m:r>
                                  <a:rPr lang="en-US" altLang="zh-CN" sz="30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𝑩𝑨</m:t>
                                </m:r>
                                <m:r>
                                  <a:rPr lang="zh-CN" altLang="zh-CN" sz="30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＝</m:t>
                                </m:r>
                                <m:r>
                                  <a:rPr lang="en-US" altLang="zh-CN" sz="3000" b="1" i="0" smtClean="0">
                                    <a:solidFill>
                                      <a:srgbClr val="FE0000">
                                        <a:alpha val="0"/>
                                      </a:srgbClr>
                                    </a:solidFill>
                                    <a:effectLst/>
                                    <a:latin typeface="Cambria Math" panose="02040503050406030204" pitchFamily="72" charset="0"/>
                                    <a:ea typeface="Cambria Math" panose="02040503050406030204" pitchFamily="72" charset="0"/>
                                  </a:rPr>
                                  <m:t>𝑩𝑭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000" b="1" i="0">
                                    <a:solidFill>
                                      <a:srgbClr val="010000"/>
                                    </a:solidFill>
                                    <a:effectLst/>
                                    <a:latin typeface="Times New Roman" panose="02040503050406030204" pitchFamily="72" charset="0"/>
                                    <a:ea typeface="宋体" panose="02040503050406030204" pitchFamily="72" charset="0"/>
                                  </a:rPr>
                                  <m:t>　</m:t>
                                </m:r>
                              </m:e>
                            </m:ba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𝑨𝑩𝑬</m:t>
                            </m:r>
                            <m:r>
                              <a:rPr lang="zh-CN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𝑭𝑩𝑬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𝑩𝑬</m:t>
                            </m:r>
                            <m:r>
                              <a:rPr lang="zh-CN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𝑩𝑬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01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0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FB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0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∴③</a:t>
                </a:r>
                <a:r>
                  <a:rPr sz="3000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     </a:t>
                </a:r>
                <a:r>
                  <a:rPr sz="3000" spc="-100">
                    <a:latin typeface="Times New Roman"/>
                  </a:rPr>
                  <a:t>⁠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又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,isEnd"/>
                  </a:rPr>
                  <a:t> 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在正方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，</a:t>
                </a:r>
              </a:p>
            </p:txBody>
          </p:sp>
        </mc:Choice>
        <mc:Fallback xmlns="">
          <p:sp>
            <p:nvSpPr>
              <p:cNvPr id="11640" name="yt_shape_116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561308"/>
                <a:ext cx="11100266" cy="5375382"/>
              </a:xfrm>
              <a:prstGeom prst="rect">
                <a:avLst/>
              </a:prstGeom>
              <a:blipFill>
                <a:blip r:embed="rId2"/>
                <a:stretch>
                  <a:fillRect l="-2142" t="-2608" r="-6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95E7867B-E298-FCBF-FFA2-DD974D73CD97}"/>
              </a:ext>
            </a:extLst>
          </p:cNvPr>
          <p:cNvSpPr txBox="1"/>
          <p:nvPr/>
        </p:nvSpPr>
        <p:spPr>
          <a:xfrm>
            <a:off x="6672040" y="1418653"/>
            <a:ext cx="357574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∠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AB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E</a:t>
            </a:r>
            <a:r>
              <a:rPr kumimoji="0" lang="zh-CN" altLang="zh-CN" sz="30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＝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FB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E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0EE3DA4-831A-DB0B-2EA3-D1F031738F60}"/>
                  </a:ext>
                </a:extLst>
              </p:cNvPr>
              <p:cNvSpPr txBox="1"/>
              <p:nvPr/>
            </p:nvSpPr>
            <p:spPr>
              <a:xfrm>
                <a:off x="5193645" y="2132910"/>
                <a:ext cx="1892999" cy="642315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3000" b="1" i="0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𝑩𝑨</m:t>
                      </m:r>
                      <m:r>
                        <a:rPr kumimoji="0" lang="zh-CN" altLang="zh-CN" sz="30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＝</m:t>
                      </m:r>
                      <m:r>
                        <a:rPr kumimoji="0" lang="en-US" altLang="zh-CN" sz="3000" b="1" i="0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72" charset="0"/>
                          <a:ea typeface="Cambria Math" panose="02040503050406030204" pitchFamily="72" charset="0"/>
                        </a:rPr>
                        <m:t>𝑩𝑭</m:t>
                      </m:r>
                    </m:oMath>
                  </m:oMathPara>
                </a14:m>
                <a:endParaRPr lang="zh-CN" altLang="en-US" sz="30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0EE3DA4-831A-DB0B-2EA3-D1F031738F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645" y="2132910"/>
                <a:ext cx="1892999" cy="6423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7E201BFE-39A2-7DB9-9C3A-A55F8789AFE2}"/>
              </a:ext>
            </a:extLst>
          </p:cNvPr>
          <p:cNvSpPr txBox="1"/>
          <p:nvPr/>
        </p:nvSpPr>
        <p:spPr>
          <a:xfrm>
            <a:off x="2196164" y="4005040"/>
            <a:ext cx="2459736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A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E</a:t>
            </a:r>
            <a:r>
              <a:rPr kumimoji="0" lang="zh-CN" altLang="zh-CN" sz="30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＝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F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E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  <p:pic>
        <p:nvPicPr>
          <p:cNvPr id="6" name="yt_image_11635" title="H_19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04195" y="2514772"/>
            <a:ext cx="2172632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yt_shape_11645"/>
          <p:cNvSpPr txBox="1"/>
          <p:nvPr/>
        </p:nvSpPr>
        <p:spPr>
          <a:xfrm>
            <a:off x="540119" y="5445140"/>
            <a:ext cx="812722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∵④</a:t>
            </a:r>
            <a:r>
              <a:rPr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0294D57-0247-838C-865D-45B9F63957BA}"/>
              </a:ext>
            </a:extLst>
          </p:cNvPr>
          <p:cNvSpPr txBox="1"/>
          <p:nvPr/>
        </p:nvSpPr>
        <p:spPr>
          <a:xfrm>
            <a:off x="1874096" y="5373135"/>
            <a:ext cx="24851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A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B</a:t>
            </a:r>
            <a:r>
              <a:rPr kumimoji="0" lang="zh-CN" altLang="zh-CN" sz="30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＝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A</a:t>
            </a:r>
            <a:r>
              <a:rPr kumimoji="0" lang="en-US" altLang="zh-CN" sz="30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D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648" name="yt_shape_11648"/>
              <p:cNvSpPr txBox="1"/>
              <p:nvPr/>
            </p:nvSpPr>
            <p:spPr>
              <a:xfrm>
                <a:off x="540119" y="1412860"/>
                <a:ext cx="11492915" cy="307411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2024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·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重庆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卷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如图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在边长为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的正方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形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35f8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上一点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延长线上一点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连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cfe11"/>
                  </a:rPr>
                  <a:t>结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平分</a:t>
                </a:r>
                <a:r>
                  <a:rPr lang="en-US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EA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交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若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2f350"/>
                  </a:rPr>
                  <a:t>F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的长度为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en-US" altLang="zh-CN" sz="36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　</a:t>
                </a:r>
                <a:r>
                  <a:rPr lang="zh-CN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endParaRPr lang="en-US" altLang="zh-CN" sz="3600" b="1" i="0" u="none" smtClean="0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	</a:t>
                </a:r>
                <a:r>
                  <a:rPr lang="en-US" altLang="zh-CN" sz="36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	B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15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	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</m:e>
                    </m:rad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	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15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1648" name="yt_shape_116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412860"/>
                <a:ext cx="11492915" cy="3074111"/>
              </a:xfrm>
              <a:prstGeom prst="rect">
                <a:avLst/>
              </a:prstGeom>
              <a:blipFill>
                <a:blip r:embed="rId2"/>
                <a:stretch>
                  <a:fillRect l="-2440" t="-5357" b="-19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1D0A4E11-8E53-AE73-D344-9061DBBE7B99}"/>
              </a:ext>
            </a:extLst>
          </p:cNvPr>
          <p:cNvSpPr txBox="1"/>
          <p:nvPr/>
        </p:nvSpPr>
        <p:spPr>
          <a:xfrm>
            <a:off x="5639646" y="3011974"/>
            <a:ext cx="510286" cy="699593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yt_image_11646" title="H_37.7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8184" y="753751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yt_shape_11650" title="H_271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36726" y="3140980"/>
            <a:ext cx="2863108" cy="2854420"/>
            <a:chOff x="0" y="0"/>
            <a:chExt cx="3464361" cy="3453848"/>
          </a:xfrm>
        </p:grpSpPr>
        <p:pic>
          <p:nvPicPr>
            <p:cNvPr id="6" name="yt_image_11650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597975" cy="2863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1652" descr="{&quot;rangeId&quot;:0,&quot;IgnoreLineSpacing&quot;:1}"/>
            <p:cNvSpPr txBox="1"/>
            <p:nvPr/>
          </p:nvSpPr>
          <p:spPr>
            <a:xfrm>
              <a:off x="119" y="2899850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37</TotalTime>
  <Words>948</Words>
  <Application>Microsoft Office PowerPoint</Application>
  <PresentationFormat>宽屏</PresentationFormat>
  <Paragraphs>126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73" baseType="lpstr">
      <vt:lpstr>,isEnd</vt:lpstr>
      <vt:lpstr>_⨹_1_0284c</vt:lpstr>
      <vt:lpstr>_⨹_1_2d136,isEnd</vt:lpstr>
      <vt:lpstr>_⨹_1_2f350</vt:lpstr>
      <vt:lpstr>_⨹_1_33266</vt:lpstr>
      <vt:lpstr>_⨹_1_35f86</vt:lpstr>
      <vt:lpstr>_⨹_1_3bf78</vt:lpstr>
      <vt:lpstr>_⨹_1_44288</vt:lpstr>
      <vt:lpstr>_⨹_1_583cf</vt:lpstr>
      <vt:lpstr>_⨹_1_6d8fc</vt:lpstr>
      <vt:lpstr>_⨹_1_7b8b3</vt:lpstr>
      <vt:lpstr>_⨹_1_7e738</vt:lpstr>
      <vt:lpstr>_⨹_1_8201b</vt:lpstr>
      <vt:lpstr>_⨹_1_83278</vt:lpstr>
      <vt:lpstr>_⨹_1_913ec,isEnd</vt:lpstr>
      <vt:lpstr>_⨹_1_9b25a</vt:lpstr>
      <vt:lpstr>_⨹_1_9b6ce</vt:lpstr>
      <vt:lpstr>_⨹_1_ae300</vt:lpstr>
      <vt:lpstr>_⨹_1_b019c</vt:lpstr>
      <vt:lpstr>_⨹_1_b05b9,isEnd</vt:lpstr>
      <vt:lpstr>_⨹_1_b5bc2</vt:lpstr>
      <vt:lpstr>_⨹_1_bb2f8</vt:lpstr>
      <vt:lpstr>_⨹_1_beab6</vt:lpstr>
      <vt:lpstr>_⨹_1_c08b4</vt:lpstr>
      <vt:lpstr>_⨹_1_cf3d7,isEnd</vt:lpstr>
      <vt:lpstr>_⨹_1_cfe11</vt:lpstr>
      <vt:lpstr>_⨹_1_d2eda</vt:lpstr>
      <vt:lpstr>_⨹_1_f2e10</vt:lpstr>
      <vt:lpstr>_⨹_1_f3840</vt:lpstr>
      <vt:lpstr>_⨹_1_fb451</vt:lpstr>
      <vt:lpstr>_⨹_2_1b7a0,isEnd</vt:lpstr>
      <vt:lpstr>_⨹_2_5fd34,isEnd</vt:lpstr>
      <vt:lpstr>_⨹_2_c3c75,isEnd</vt:lpstr>
      <vt:lpstr>_⨹_3_06be1,isEnd</vt:lpstr>
      <vt:lpstr>_⨹_3_e5f83,isEnd</vt:lpstr>
      <vt:lpstr>_⨹_4_c3696</vt:lpstr>
      <vt:lpstr>_⨹_4_ff85f</vt:lpstr>
      <vt:lpstr>_⨹_5_41b54</vt:lpstr>
      <vt:lpstr>_⨹_5_43e99,isEnd</vt:lpstr>
      <vt:lpstr>_⨹_7_024c4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18</cp:revision>
  <dcterms:created xsi:type="dcterms:W3CDTF">2024-11-12T00:51:32Z</dcterms:created>
  <dcterms:modified xsi:type="dcterms:W3CDTF">2024-11-24T02:48:43Z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